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1" r:id="rId3"/>
    <p:sldId id="279" r:id="rId4"/>
    <p:sldId id="281" r:id="rId5"/>
    <p:sldId id="276" r:id="rId6"/>
    <p:sldId id="260" r:id="rId7"/>
    <p:sldId id="272" r:id="rId8"/>
    <p:sldId id="277" r:id="rId9"/>
    <p:sldId id="278" r:id="rId10"/>
    <p:sldId id="282" r:id="rId11"/>
    <p:sldId id="274" r:id="rId12"/>
    <p:sldId id="270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59" autoAdjust="0"/>
  </p:normalViewPr>
  <p:slideViewPr>
    <p:cSldViewPr snapToGrid="0">
      <p:cViewPr varScale="1">
        <p:scale>
          <a:sx n="110" d="100"/>
          <a:sy n="110" d="100"/>
        </p:scale>
        <p:origin x="50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98CF6-8B6E-40B3-87C3-7356DBACD171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8FA4-F275-4690-B807-C57C86F5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9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8FA4-F275-4690-B807-C57C86F539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8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1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6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8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9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843F-9624-4CA6-A6F3-0A562BB3C3A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C670-202F-4D90-A6D9-2BF15144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945" y="2055303"/>
            <a:ext cx="9144000" cy="30876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2025-26 Budget Update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March 4, 2025 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/>
              </a:rPr>
              <a:t>Board </a:t>
            </a:r>
            <a:r>
              <a:rPr lang="en-US" dirty="0">
                <a:solidFill>
                  <a:schemeClr val="bg1"/>
                </a:solidFill>
                <a:latin typeface="Imprint MT Shadow" panose="04020605060303030202"/>
              </a:rPr>
              <a:t>of Education Meeting</a:t>
            </a:r>
            <a:br>
              <a:rPr lang="en-US" dirty="0">
                <a:solidFill>
                  <a:schemeClr val="bg1"/>
                </a:solidFill>
                <a:latin typeface="Imprint MT Shadow" panose="04020605060303030202"/>
              </a:rPr>
            </a:br>
            <a:endParaRPr lang="en-US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0"/>
            <a:ext cx="5042400" cy="163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410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066" y="971813"/>
            <a:ext cx="9916480" cy="552187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Contingent Budget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665" y="1558700"/>
            <a:ext cx="11741281" cy="479765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Under a contingent budget the tax levy would be limited to the same tax levy as 2024-25 or $55,672,008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 order to meet a contingent budget, additional cuts in the amount of $1,201,504 would be necessary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These cuts can not include required items such as transportation to and from school for students, textbooks and certain supplies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Cuts would include all equipment purchases, field trips and the Capital project.  Community use of facilities without fees would be prohibited.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Mission Statement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764" y="1524000"/>
            <a:ext cx="11443853" cy="479765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Goshen Central School District is committed to providing an environment which encourages lifelong learning for students.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expansive offerings of engaging curriculum, extra-curricular and co-curricular programs offer multiple authentic educational journeys.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faculty and staff provide a welcoming and supportive environment which is relevant, ever adapting, and reflective of the values of our learners as they prepare to move forward to the next phase of their lives.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Questions?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349" y="1394691"/>
            <a:ext cx="9268691" cy="5255491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Dr. Kurtis </a:t>
            </a:r>
            <a:r>
              <a:rPr lang="en-US" sz="28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Kotes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k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urtis.kotes@gcsny.org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(845)615-6720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 Van Put-Lamerand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lorine.lamerand@gcsny.org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(845)615-6740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 Carter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jason.carter@gcsny.org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(845)615-6730</a:t>
            </a:r>
          </a:p>
          <a:p>
            <a:pPr algn="l"/>
            <a:endParaRPr lang="en-US" sz="26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Updated Proposed 2025-26 Budget &amp; Revenue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7829" y="2499919"/>
            <a:ext cx="10948307" cy="4278386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Revenue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w/Governor’s Aid 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$92,243,046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Budget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Projections				</a:t>
            </a:r>
            <a:r>
              <a:rPr lang="en-US" sz="2800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$96,903,084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		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Total </a:t>
            </a:r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Budget Gap			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($4,660,038)</a:t>
            </a: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  </a:t>
            </a:r>
            <a:r>
              <a:rPr lang="en-US" sz="28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(Includes Capital Project $1,350,000 &amp; Tax Levy Cap 2.16%)</a:t>
            </a:r>
            <a:endParaRPr lang="en-US" sz="28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6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685" y="83890"/>
            <a:ext cx="9244669" cy="6702803"/>
          </a:xfrm>
        </p:spPr>
        <p:txBody>
          <a:bodyPr>
            <a:noAutofit/>
          </a:bodyPr>
          <a:lstStyle/>
          <a:p>
            <a:pPr algn="l"/>
            <a:endParaRPr lang="en-US" sz="44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  <a:p>
            <a:pPr algn="l"/>
            <a:r>
              <a:rPr lang="en-US" sz="4400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	</a:t>
            </a:r>
            <a:endParaRPr lang="en-US" sz="44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8702" y="3531765"/>
            <a:ext cx="6048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510" y="331280"/>
            <a:ext cx="8025384" cy="603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87" y="856211"/>
            <a:ext cx="11255939" cy="78139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2025-26 Proposed Revenue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85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172731"/>
              </p:ext>
            </p:extLst>
          </p:nvPr>
        </p:nvGraphicFramePr>
        <p:xfrm>
          <a:off x="478087" y="1937856"/>
          <a:ext cx="11162226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0415">
                  <a:extLst>
                    <a:ext uri="{9D8B030D-6E8A-4147-A177-3AD203B41FA5}">
                      <a16:colId xmlns:a16="http://schemas.microsoft.com/office/drawing/2014/main" val="4111087804"/>
                    </a:ext>
                  </a:extLst>
                </a:gridCol>
                <a:gridCol w="1753420">
                  <a:extLst>
                    <a:ext uri="{9D8B030D-6E8A-4147-A177-3AD203B41FA5}">
                      <a16:colId xmlns:a16="http://schemas.microsoft.com/office/drawing/2014/main" val="2819051766"/>
                    </a:ext>
                  </a:extLst>
                </a:gridCol>
                <a:gridCol w="1812740">
                  <a:extLst>
                    <a:ext uri="{9D8B030D-6E8A-4147-A177-3AD203B41FA5}">
                      <a16:colId xmlns:a16="http://schemas.microsoft.com/office/drawing/2014/main" val="2914505179"/>
                    </a:ext>
                  </a:extLst>
                </a:gridCol>
                <a:gridCol w="1880371">
                  <a:extLst>
                    <a:ext uri="{9D8B030D-6E8A-4147-A177-3AD203B41FA5}">
                      <a16:colId xmlns:a16="http://schemas.microsoft.com/office/drawing/2014/main" val="1494060953"/>
                    </a:ext>
                  </a:extLst>
                </a:gridCol>
                <a:gridCol w="1555280">
                  <a:extLst>
                    <a:ext uri="{9D8B030D-6E8A-4147-A177-3AD203B41FA5}">
                      <a16:colId xmlns:a16="http://schemas.microsoft.com/office/drawing/2014/main" val="3384146662"/>
                    </a:ext>
                  </a:extLst>
                </a:gridCol>
              </a:tblGrid>
              <a:tr h="5278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Description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2024-25 </a:t>
                      </a:r>
                    </a:p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Budget 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2025-26 Proposed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$ Change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Garamond" panose="02020404030301010803" pitchFamily="18" charset="0"/>
                        </a:rPr>
                        <a:t>% Change</a:t>
                      </a:r>
                      <a:endParaRPr lang="en-US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057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Tax Levy (2.16%)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$55,672,008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$56,873,512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$1,201,504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2.2%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234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Local Sources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$1,571,417    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$1,493,299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-$78,118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-4.9%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526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Charges for Services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$334,248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$267,248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-$67,000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-20.0%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937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Use of Money &amp; Property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691,992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$691,992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$</a:t>
                      </a:r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0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0.0%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89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Misc</a:t>
                      </a:r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– Refund Prior Year, Library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$756,194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$753,394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-$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2,800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  -0.3%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128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State Aid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$31,603,165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$32,163,601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$560,436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  1.8%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36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Appropriated</a:t>
                      </a:r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Fund Balance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$1,226,037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?</a:t>
                      </a:r>
                      <a:endParaRPr lang="en-US" i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?           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?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853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Total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$91,855,061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?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 ?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aramond" panose="02020404030301010803" pitchFamily="18" charset="0"/>
                        </a:rPr>
                        <a:t>?</a:t>
                      </a:r>
                      <a:endParaRPr lang="en-US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858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0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36" y="1400961"/>
            <a:ext cx="11862032" cy="86406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District Wide Efficiencies</a:t>
            </a:r>
            <a:r>
              <a:rPr lang="en-US" sz="44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 </a:t>
            </a:r>
            <a:endParaRPr lang="en-US" sz="44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4517" y="2157019"/>
            <a:ext cx="9244669" cy="4278386"/>
          </a:xfrm>
        </p:spPr>
        <p:txBody>
          <a:bodyPr>
            <a:noAutofit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School Lunch Fund Audit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Transportation Review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 district transportation runs for special education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Review of software utilization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Technology &amp; security hardware &amp; software purchases through BOCES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HR </a:t>
            </a:r>
            <a:r>
              <a:rPr lang="en-US" sz="2800" smtClean="0">
                <a:solidFill>
                  <a:schemeClr val="bg1"/>
                </a:solidFill>
                <a:latin typeface="Garamond" panose="02020404030301010803" pitchFamily="18" charset="0"/>
              </a:rPr>
              <a:t>Non administrative 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staff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.8 FTE reduction in Business Office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pPr algn="l"/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  <a:cs typeface="Arial" pitchFamily="34" charset="0"/>
            </a:endParaRPr>
          </a:p>
        </p:txBody>
      </p:sp>
      <p:pic>
        <p:nvPicPr>
          <p:cNvPr id="4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" y="1"/>
            <a:ext cx="4534828" cy="147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62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03" y="194229"/>
            <a:ext cx="11862032" cy="75372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5300" dirty="0" smtClean="0">
                <a:solidFill>
                  <a:schemeClr val="bg1"/>
                </a:solidFill>
                <a:latin typeface="Imprint MT Shadow" panose="04020605060303030202"/>
              </a:rPr>
              <a:t>2025-26 Projected Enrollment</a:t>
            </a:r>
            <a:endParaRPr lang="en-US" sz="5300" dirty="0">
              <a:solidFill>
                <a:schemeClr val="bg1"/>
              </a:solidFill>
              <a:latin typeface="Imprint MT Shadow" panose="0402060506030303020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92013"/>
              </p:ext>
            </p:extLst>
          </p:nvPr>
        </p:nvGraphicFramePr>
        <p:xfrm>
          <a:off x="1753299" y="947956"/>
          <a:ext cx="8338657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732">
                  <a:extLst>
                    <a:ext uri="{9D8B030D-6E8A-4147-A177-3AD203B41FA5}">
                      <a16:colId xmlns:a16="http://schemas.microsoft.com/office/drawing/2014/main" val="3703546772"/>
                    </a:ext>
                  </a:extLst>
                </a:gridCol>
                <a:gridCol w="1170353">
                  <a:extLst>
                    <a:ext uri="{9D8B030D-6E8A-4147-A177-3AD203B41FA5}">
                      <a16:colId xmlns:a16="http://schemas.microsoft.com/office/drawing/2014/main" val="2013554863"/>
                    </a:ext>
                  </a:extLst>
                </a:gridCol>
                <a:gridCol w="1296010">
                  <a:extLst>
                    <a:ext uri="{9D8B030D-6E8A-4147-A177-3AD203B41FA5}">
                      <a16:colId xmlns:a16="http://schemas.microsoft.com/office/drawing/2014/main" val="550472625"/>
                    </a:ext>
                  </a:extLst>
                </a:gridCol>
                <a:gridCol w="1199626">
                  <a:extLst>
                    <a:ext uri="{9D8B030D-6E8A-4147-A177-3AD203B41FA5}">
                      <a16:colId xmlns:a16="http://schemas.microsoft.com/office/drawing/2014/main" val="2771462535"/>
                    </a:ext>
                  </a:extLst>
                </a:gridCol>
                <a:gridCol w="1249960">
                  <a:extLst>
                    <a:ext uri="{9D8B030D-6E8A-4147-A177-3AD203B41FA5}">
                      <a16:colId xmlns:a16="http://schemas.microsoft.com/office/drawing/2014/main" val="2417209611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794489376"/>
                    </a:ext>
                  </a:extLst>
                </a:gridCol>
                <a:gridCol w="1317072">
                  <a:extLst>
                    <a:ext uri="{9D8B030D-6E8A-4147-A177-3AD203B41FA5}">
                      <a16:colId xmlns:a16="http://schemas.microsoft.com/office/drawing/2014/main" val="2240940427"/>
                    </a:ext>
                  </a:extLst>
                </a:gridCol>
              </a:tblGrid>
              <a:tr h="4110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Grade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2020-21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2021-22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2022-23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2023-24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2024-25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Projected       25-26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915045"/>
                  </a:ext>
                </a:extLst>
              </a:tr>
              <a:tr h="23489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K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2511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175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573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39802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161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67745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187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196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5159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0194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201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30528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5364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29859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237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215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74163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26361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242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251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244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1151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224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254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239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233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255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410087"/>
                  </a:ext>
                </a:extLst>
              </a:tr>
              <a:tr h="35979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2868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2820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2763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2746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2666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00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1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622" y="990291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Options to Balance 2025-26 Proposed Budget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539" y="1823656"/>
            <a:ext cx="12004646" cy="484142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Increase Revenue: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			</a:t>
            </a:r>
            <a:endParaRPr lang="en-US" sz="36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514350" indent="-51435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Over-ride Tax Levy Cap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(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Tax Levy – 6.90% needed to balance budget without reductions - override the cap)</a:t>
            </a:r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514350" indent="-51435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Appropriate Fund Balance</a:t>
            </a:r>
          </a:p>
          <a:p>
            <a:pPr algn="l"/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(2024-25 - $1,226,037)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Appropriate Reserve Funds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Staff Reductions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Attrition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Administration, Instruction, Non-Instruction</a:t>
            </a:r>
          </a:p>
          <a:p>
            <a:pPr algn="l"/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</a:t>
            </a:r>
            <a:r>
              <a:rPr lang="en-US" sz="3200" i="1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endParaRPr lang="en-US" sz="3200" i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i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307" y="184150"/>
            <a:ext cx="9916480" cy="564913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Fund Balance &amp; Reserve History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8975"/>
              </p:ext>
            </p:extLst>
          </p:nvPr>
        </p:nvGraphicFramePr>
        <p:xfrm>
          <a:off x="130495" y="837840"/>
          <a:ext cx="11944352" cy="5145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188">
                  <a:extLst>
                    <a:ext uri="{9D8B030D-6E8A-4147-A177-3AD203B41FA5}">
                      <a16:colId xmlns:a16="http://schemas.microsoft.com/office/drawing/2014/main" val="3278035202"/>
                    </a:ext>
                  </a:extLst>
                </a:gridCol>
                <a:gridCol w="1411550">
                  <a:extLst>
                    <a:ext uri="{9D8B030D-6E8A-4147-A177-3AD203B41FA5}">
                      <a16:colId xmlns:a16="http://schemas.microsoft.com/office/drawing/2014/main" val="2395893620"/>
                    </a:ext>
                  </a:extLst>
                </a:gridCol>
                <a:gridCol w="1565270">
                  <a:extLst>
                    <a:ext uri="{9D8B030D-6E8A-4147-A177-3AD203B41FA5}">
                      <a16:colId xmlns:a16="http://schemas.microsoft.com/office/drawing/2014/main" val="610643162"/>
                    </a:ext>
                  </a:extLst>
                </a:gridCol>
                <a:gridCol w="1706336">
                  <a:extLst>
                    <a:ext uri="{9D8B030D-6E8A-4147-A177-3AD203B41FA5}">
                      <a16:colId xmlns:a16="http://schemas.microsoft.com/office/drawing/2014/main" val="3729971662"/>
                    </a:ext>
                  </a:extLst>
                </a:gridCol>
                <a:gridCol w="1706336">
                  <a:extLst>
                    <a:ext uri="{9D8B030D-6E8A-4147-A177-3AD203B41FA5}">
                      <a16:colId xmlns:a16="http://schemas.microsoft.com/office/drawing/2014/main" val="2833308575"/>
                    </a:ext>
                  </a:extLst>
                </a:gridCol>
                <a:gridCol w="1706336">
                  <a:extLst>
                    <a:ext uri="{9D8B030D-6E8A-4147-A177-3AD203B41FA5}">
                      <a16:colId xmlns:a16="http://schemas.microsoft.com/office/drawing/2014/main" val="3906144865"/>
                    </a:ext>
                  </a:extLst>
                </a:gridCol>
                <a:gridCol w="1706336">
                  <a:extLst>
                    <a:ext uri="{9D8B030D-6E8A-4147-A177-3AD203B41FA5}">
                      <a16:colId xmlns:a16="http://schemas.microsoft.com/office/drawing/2014/main" val="812454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Projected    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25-26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595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Unapp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FB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$3,764,353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$6,298,497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$3,650,213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$7,040,262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$4,254,203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$4,254,203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499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App. FB &amp; Reserves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$900,000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$900,000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$1,250,000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$900,000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$1,226,037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$2,500,000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001410"/>
                  </a:ext>
                </a:extLst>
              </a:tr>
              <a:tr h="425767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FB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$4,664,353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$7,198,497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$4,900,213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$7,940,262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$5,480,240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$6,754,203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74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Reserve</a:t>
                      </a:r>
                      <a:r>
                        <a:rPr lang="en-US" b="1" i="1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Funds</a:t>
                      </a:r>
                      <a:r>
                        <a:rPr lang="en-US" b="1" i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b="1" i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1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Unemployment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$257,447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$257,705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$267,065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$281,086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$281,086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$281,086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945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$546,100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$546,646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$566,500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$596,241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$596,241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$596,241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75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$542,099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$542,641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$562,350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$591,873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$1,088,106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$1,088,106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888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Insurance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$496,454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$496,950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$515,000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$542,037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$642,037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$642,037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28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 Certiorari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$3,473,578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$3,477,052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$5,621,014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$5,916,118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$5,719,683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$3,719,683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053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Benefit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$1,935,856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$1,937,792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$2,008,174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$2,113,603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$2,113,603*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$1,613,603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097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$5,000,000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$ 0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$341,986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$359,940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$2,517,153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$2,517,153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390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Reserves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$12,251,534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$7,258,786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$9,882,089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$10,400,898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$12,957,909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$10,457,909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386482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10292452" y="1995850"/>
            <a:ext cx="630314" cy="24768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17701" y="6352143"/>
            <a:ext cx="972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*Note:  </a:t>
            </a:r>
            <a:r>
              <a:rPr lang="en-US" dirty="0" err="1" smtClean="0">
                <a:solidFill>
                  <a:schemeClr val="bg1"/>
                </a:solidFill>
              </a:rPr>
              <a:t>Emp</a:t>
            </a:r>
            <a:r>
              <a:rPr lang="en-US" dirty="0" smtClean="0">
                <a:solidFill>
                  <a:schemeClr val="bg1"/>
                </a:solidFill>
              </a:rPr>
              <a:t> Benefit Reserve projected to be $500,000 less based on projected costs for retirements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84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619" y="202336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Projected Use of Fund Balance &amp; Reserves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9038"/>
              </p:ext>
            </p:extLst>
          </p:nvPr>
        </p:nvGraphicFramePr>
        <p:xfrm>
          <a:off x="1250452" y="876713"/>
          <a:ext cx="9700815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329">
                  <a:extLst>
                    <a:ext uri="{9D8B030D-6E8A-4147-A177-3AD203B41FA5}">
                      <a16:colId xmlns:a16="http://schemas.microsoft.com/office/drawing/2014/main" val="3110447438"/>
                    </a:ext>
                  </a:extLst>
                </a:gridCol>
                <a:gridCol w="1837677">
                  <a:extLst>
                    <a:ext uri="{9D8B030D-6E8A-4147-A177-3AD203B41FA5}">
                      <a16:colId xmlns:a16="http://schemas.microsoft.com/office/drawing/2014/main" val="848438302"/>
                    </a:ext>
                  </a:extLst>
                </a:gridCol>
                <a:gridCol w="1979721">
                  <a:extLst>
                    <a:ext uri="{9D8B030D-6E8A-4147-A177-3AD203B41FA5}">
                      <a16:colId xmlns:a16="http://schemas.microsoft.com/office/drawing/2014/main" val="3405674506"/>
                    </a:ext>
                  </a:extLst>
                </a:gridCol>
                <a:gridCol w="1766925">
                  <a:extLst>
                    <a:ext uri="{9D8B030D-6E8A-4147-A177-3AD203B41FA5}">
                      <a16:colId xmlns:a16="http://schemas.microsoft.com/office/drawing/2014/main" val="3834237796"/>
                    </a:ext>
                  </a:extLst>
                </a:gridCol>
                <a:gridCol w="1940163">
                  <a:extLst>
                    <a:ext uri="{9D8B030D-6E8A-4147-A177-3AD203B41FA5}">
                      <a16:colId xmlns:a16="http://schemas.microsoft.com/office/drawing/2014/main" val="1378081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 Balance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2024-25 Balance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2025-26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Projections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2026-27 Projections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2027-28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Projections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487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Unappropriated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$4,254,203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$4,254,203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$4,254,203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$4,254,203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151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Appropriated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$1,226,037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$2,500,000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$2,839,808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708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$5,480,240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$6,754,203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$6,754,203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$7,094,011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55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Reserve Funds: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65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Unemployment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$281,086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$281,086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$281,086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1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$596,241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$596,241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$596,241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355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$1,088,106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$1,088,106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$1,088,106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284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Insurance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$642,037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$642,037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$642,037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273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 Certiorari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$5,719,683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$3,719,683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$1,719,683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$1,719,683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893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Benefit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$2,113,603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$1,613,603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$1,113,603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$881,265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7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$2,517,153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$2,517,153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$2,517,153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$2,517,153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790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Reserves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$12,957,909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$10,457,909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$7,957,909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$5,118,101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451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Aggregate $ Change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-$2,500,000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-$5,000,000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-$7,839,808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440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71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0A1421B-3E10-4A00-B92A-E35A9CBE83E9}" vid="{1FB4CF57-6BD5-4750-B919-1A24721740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3043</TotalTime>
  <Words>912</Words>
  <Application>Microsoft Office PowerPoint</Application>
  <PresentationFormat>Widescreen</PresentationFormat>
  <Paragraphs>372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Imprint MT Shadow</vt:lpstr>
      <vt:lpstr>Times New Roman</vt:lpstr>
      <vt:lpstr>Wingdings</vt:lpstr>
      <vt:lpstr>Theme1</vt:lpstr>
      <vt:lpstr>      2025-26 Budget Update March 4, 2025  Board of Education Meeting </vt:lpstr>
      <vt:lpstr>   Updated Proposed 2025-26 Budget &amp; Revenue</vt:lpstr>
      <vt:lpstr>PowerPoint Presentation</vt:lpstr>
      <vt:lpstr>2025-26 Proposed Revenue</vt:lpstr>
      <vt:lpstr>   District Wide Efficiencies </vt:lpstr>
      <vt:lpstr>   2025-26 Projected Enrollment</vt:lpstr>
      <vt:lpstr>Options to Balance 2025-26 Proposed Budget</vt:lpstr>
      <vt:lpstr>Fund Balance &amp; Reserve History</vt:lpstr>
      <vt:lpstr>Projected Use of Fund Balance &amp; Reserves</vt:lpstr>
      <vt:lpstr>Contingent Budget</vt:lpstr>
      <vt:lpstr>Mission Statement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2025-26 Rollover Budget November 18, 2024 Board of Education Meeting</dc:title>
  <dc:creator>Lorine Lamerand</dc:creator>
  <cp:lastModifiedBy>Lorine Lamerand</cp:lastModifiedBy>
  <cp:revision>98</cp:revision>
  <cp:lastPrinted>2025-03-04T19:24:24Z</cp:lastPrinted>
  <dcterms:created xsi:type="dcterms:W3CDTF">2024-10-18T12:28:56Z</dcterms:created>
  <dcterms:modified xsi:type="dcterms:W3CDTF">2025-03-14T20:25:49Z</dcterms:modified>
</cp:coreProperties>
</file>