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94" r:id="rId3"/>
    <p:sldId id="263" r:id="rId4"/>
    <p:sldId id="264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0" r:id="rId13"/>
    <p:sldId id="280" r:id="rId14"/>
    <p:sldId id="282" r:id="rId15"/>
    <p:sldId id="281" r:id="rId16"/>
    <p:sldId id="27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3399"/>
    <a:srgbClr val="FF5050"/>
    <a:srgbClr val="0000FF"/>
    <a:srgbClr val="3624A2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0278778008422"/>
          <c:y val="2.3437498558224745E-3"/>
          <c:w val="0.51517438138676686"/>
          <c:h val="0.969531251874307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FA-46DB-B1CC-24E90C3ADA8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FA-46DB-B1CC-24E90C3ADA8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FA-46DB-B1CC-24E90C3ADA8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FA-46DB-B1CC-24E90C3ADA8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FA-46DB-B1CC-24E90C3ADA87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1FA-46DB-B1CC-24E90C3ADA87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1FA-46DB-B1CC-24E90C3ADA87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1FA-46DB-B1CC-24E90C3ADA87}"/>
              </c:ext>
            </c:extLst>
          </c:dPt>
          <c:dLbls>
            <c:dLbl>
              <c:idx val="0"/>
              <c:layout>
                <c:manualLayout>
                  <c:x val="-0.17831474473329542"/>
                  <c:y val="2.1093656428785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Board of Ed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90399119483237"/>
                      <c:h val="4.50821207503616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FA-46DB-B1CC-24E90C3ADA87}"/>
                </c:ext>
              </c:extLst>
            </c:dLbl>
            <c:dLbl>
              <c:idx val="1"/>
              <c:layout>
                <c:manualLayout>
                  <c:x val="-0.20422846523041394"/>
                  <c:y val="8.00146050679991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Central </a:t>
                    </a:r>
                    <a:r>
                      <a:rPr lang="en-US" dirty="0" err="1" smtClean="0">
                        <a:solidFill>
                          <a:schemeClr val="bg1"/>
                        </a:solidFill>
                      </a:rPr>
                      <a:t>Adm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65860598443876"/>
                      <c:h val="8.0238368587698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FA-46DB-B1CC-24E90C3ADA87}"/>
                </c:ext>
              </c:extLst>
            </c:dLbl>
            <c:dLbl>
              <c:idx val="2"/>
              <c:layout>
                <c:manualLayout>
                  <c:x val="6.2792901708219329E-2"/>
                  <c:y val="6.1772319287940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Finance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84319756869423"/>
                      <c:h val="4.50821207503616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1FA-46DB-B1CC-24E90C3ADA87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Staff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outEnd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1FA-46DB-B1CC-24E90C3ADA87}"/>
                </c:ext>
              </c:extLst>
            </c:dLbl>
            <c:dLbl>
              <c:idx val="4"/>
              <c:layout>
                <c:manualLayout>
                  <c:x val="0.12203578707560793"/>
                  <c:y val="7.32623909164375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Central Svc.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447980946195"/>
                      <c:h val="4.50821207503616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1FA-46DB-B1CC-24E90C3ADA87}"/>
                </c:ext>
              </c:extLst>
            </c:dLbl>
            <c:dLbl>
              <c:idx val="5"/>
              <c:layout>
                <c:manualLayout>
                  <c:x val="2.9493810729689828E-2"/>
                  <c:y val="-8.847102064031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Special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Items </a:t>
                    </a: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31550883105593"/>
                      <c:h val="0.101332117290101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1FA-46DB-B1CC-24E90C3ADA87}"/>
                </c:ext>
              </c:extLst>
            </c:dLbl>
            <c:dLbl>
              <c:idx val="6"/>
              <c:layout>
                <c:manualLayout>
                  <c:x val="-5.8501109654430616E-2"/>
                  <c:y val="4.4683341824502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Transportation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29BC12-DECB-4D10-A225-8A9C7F6B0198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80711709209808"/>
                      <c:h val="9.195711786681114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1FA-46DB-B1CC-24E90C3ADA87}"/>
                </c:ext>
              </c:extLst>
            </c:dLbl>
            <c:dLbl>
              <c:idx val="7"/>
              <c:layout>
                <c:manualLayout>
                  <c:x val="0"/>
                  <c:y val="-2.37877607288420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FB76BB-5F59-4579-A333-CC211C87E8BF}" type="CATEGORYNAME">
                      <a:rPr lang="en-US"/>
                      <a:pPr>
                        <a:defRPr sz="133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64.61%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1FA-46DB-B1CC-24E90C3ADA87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Board of Ed</c:v>
                </c:pt>
                <c:pt idx="1">
                  <c:v>Central Admin</c:v>
                </c:pt>
                <c:pt idx="2">
                  <c:v>Finance</c:v>
                </c:pt>
                <c:pt idx="3">
                  <c:v>Staff</c:v>
                </c:pt>
                <c:pt idx="4">
                  <c:v>Central Services</c:v>
                </c:pt>
                <c:pt idx="5">
                  <c:v>Special Items</c:v>
                </c:pt>
                <c:pt idx="6">
                  <c:v>Pupil Trans</c:v>
                </c:pt>
                <c:pt idx="7">
                  <c:v>Undistributed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2.4430411491914725E-3</c:v>
                </c:pt>
                <c:pt idx="1">
                  <c:v>9.1181250988961373E-3</c:v>
                </c:pt>
                <c:pt idx="2">
                  <c:v>1.8112855096800311E-2</c:v>
                </c:pt>
                <c:pt idx="3">
                  <c:v>1.4927983752523744E-2</c:v>
                </c:pt>
                <c:pt idx="4">
                  <c:v>0.16437840178483346</c:v>
                </c:pt>
                <c:pt idx="5">
                  <c:v>3.9343847208486729E-2</c:v>
                </c:pt>
                <c:pt idx="6">
                  <c:v>0.10547457667309053</c:v>
                </c:pt>
                <c:pt idx="7">
                  <c:v>0.64620116923617765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9-4061-AAAD-1E26B704975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52990740784031"/>
          <c:y val="0.15779938863581872"/>
          <c:w val="0.1247247717519001"/>
          <c:h val="0.6201742687604890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4D-4E6E-B1B2-942671A3BB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4D-4E6E-B1B2-942671A3BB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4D-4E6E-B1B2-942671A3BB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4D-4E6E-B1B2-942671A3BB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74D-4E6E-B1B2-942671A3BB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74D-4E6E-B1B2-942671A3BB58}"/>
              </c:ext>
            </c:extLst>
          </c:dPt>
          <c:dLbls>
            <c:dLbl>
              <c:idx val="0"/>
              <c:layout>
                <c:manualLayout>
                  <c:x val="-8.4089021381684519E-17"/>
                  <c:y val="-5.2681992337164751E-2"/>
                </c:manualLayout>
              </c:layout>
              <c:tx>
                <c:rich>
                  <a:bodyPr/>
                  <a:lstStyle/>
                  <a:p>
                    <a:fld id="{38A9D577-C562-45F4-B4D6-2B1DB02E9DB5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60534608-80F9-436D-9003-4DE336893459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4D-4E6E-B1B2-942671A3BB58}"/>
                </c:ext>
              </c:extLst>
            </c:dLbl>
            <c:dLbl>
              <c:idx val="1"/>
              <c:layout>
                <c:manualLayout>
                  <c:x val="-1.0880294012804553E-2"/>
                  <c:y val="-0.123323566235255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A3F6ED-EA11-497C-9CB6-9D8BAD2FA520}" type="CATEGORYNAME">
                      <a:rPr lang="en-US" sz="1800" smtClean="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6AF7E3A0-1D50-4325-BF85-2B96CA84A220}" type="PERCENTAGE">
                      <a:rPr lang="en-US" sz="1800" baseline="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800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>
                  <a:outerShdw blurRad="50800" dist="50800" dir="5400000" algn="ctr" rotWithShape="0">
                    <a:srgbClr val="000000">
                      <a:alpha val="60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98128231938489"/>
                      <c:h val="3.94081666515823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4D-4E6E-B1B2-942671A3BB58}"/>
                </c:ext>
              </c:extLst>
            </c:dLbl>
            <c:dLbl>
              <c:idx val="2"/>
              <c:layout>
                <c:manualLayout>
                  <c:x val="1.0755273537323735E-2"/>
                  <c:y val="4.7892720306513412E-2"/>
                </c:manualLayout>
              </c:layout>
              <c:tx>
                <c:rich>
                  <a:bodyPr/>
                  <a:lstStyle/>
                  <a:p>
                    <a:fld id="{0367200B-1D1A-4351-945D-2C2C0E6C6683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2471A3A9-1965-47D3-9BA2-ED6503125799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74D-4E6E-B1B2-942671A3BB58}"/>
                </c:ext>
              </c:extLst>
            </c:dLbl>
            <c:dLbl>
              <c:idx val="3"/>
              <c:layout>
                <c:manualLayout>
                  <c:x val="-1.1466817197987448E-3"/>
                  <c:y val="6.9444444444444267E-2"/>
                </c:manualLayout>
              </c:layout>
              <c:tx>
                <c:rich>
                  <a:bodyPr/>
                  <a:lstStyle/>
                  <a:p>
                    <a:fld id="{114FED37-22D3-4252-82E9-3C98A69DACE0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ADB61522-BDBA-4F61-8B69-6E69E3C1787D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74D-4E6E-B1B2-942671A3BB58}"/>
                </c:ext>
              </c:extLst>
            </c:dLbl>
            <c:dLbl>
              <c:idx val="4"/>
              <c:layout>
                <c:manualLayout>
                  <c:x val="-5.9627449429530362E-2"/>
                  <c:y val="0.16044061302681992"/>
                </c:manualLayout>
              </c:layout>
              <c:tx>
                <c:rich>
                  <a:bodyPr/>
                  <a:lstStyle/>
                  <a:p>
                    <a:fld id="{63903917-9737-4709-BB22-09FFDFA983CC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2B081E52-E963-4D20-97C1-B0189D618BB2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74D-4E6E-B1B2-942671A3BB58}"/>
                </c:ext>
              </c:extLst>
            </c:dLbl>
            <c:dLbl>
              <c:idx val="5"/>
              <c:layout>
                <c:manualLayout>
                  <c:x val="-0.12985546522131888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09B65C-875C-46B7-9E9B-00C01B00B443}" type="CATEGORYNAME">
                      <a:rPr lang="en-US" smtClean="0">
                        <a:solidFill>
                          <a:schemeClr val="bg1"/>
                        </a:solidFill>
                      </a:rPr>
                      <a:pPr algn="l">
                        <a:defRPr sz="18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DC46D6E4-1984-4963-9471-29D573920A6C}" type="PERCENTAGE">
                      <a:rPr lang="en-US" baseline="0">
                        <a:solidFill>
                          <a:schemeClr val="bg1"/>
                        </a:solidFill>
                      </a:rPr>
                      <a:pPr algn="l">
                        <a:defRPr sz="18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>
                  <a:outerShdw blurRad="50800" dist="50800" dir="5400000" algn="ctr" rotWithShape="0">
                    <a:srgbClr val="000000">
                      <a:alpha val="60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74D-4E6E-B1B2-942671A3BB5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>
                <a:outerShdw blurRad="50800" dist="50800" dir="5400000" algn="ctr" rotWithShape="0">
                  <a:srgbClr val="000000">
                    <a:alpha val="60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Equipment</c:v>
                </c:pt>
                <c:pt idx="2">
                  <c:v>Contract Service</c:v>
                </c:pt>
                <c:pt idx="3">
                  <c:v>Supplies</c:v>
                </c:pt>
                <c:pt idx="4">
                  <c:v>BOCES Services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0.17176892368676996</c:v>
                </c:pt>
                <c:pt idx="1">
                  <c:v>6.8433195430873464E-3</c:v>
                </c:pt>
                <c:pt idx="2">
                  <c:v>0.10063326308402618</c:v>
                </c:pt>
                <c:pt idx="3">
                  <c:v>2.4668085243738105E-2</c:v>
                </c:pt>
                <c:pt idx="4">
                  <c:v>4.9885239206200777E-2</c:v>
                </c:pt>
                <c:pt idx="5">
                  <c:v>0.64620116923617765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D-4EFE-B53E-09223466C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7459510743848234"/>
          <c:y val="1.0227808062453728E-2"/>
          <c:w val="0.10463118664758148"/>
          <c:h val="0.73197876127553019"/>
        </c:manualLayout>
      </c:layout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039D8-3065-47AB-BEE8-E8ED38CD2E08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0F59F-AF38-42A6-BB4A-57192E7D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3AF1-3065-4C2F-BB8D-ABD8E8FD13C6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0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D34C-286C-4DC1-AC3E-B8E8B8F28172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C8F6-C64C-4825-8013-6CA6836B8C9E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6069-F35B-43B5-86B5-9E36C1D24F19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5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06B5-532C-4D46-AFB0-1F4B75964C43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4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AB63-4D52-4A67-AF7E-7005497785FB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4DDD-3F61-47F8-BCA4-0D25F40A5C97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1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5F0A-CB80-4152-A390-D9F0D46EAE94}" type="datetime1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6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5BA-2AC7-466E-A0B0-A458C15D0B93}" type="datetime1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7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BD90-A2A1-4108-B242-20B86C2ACB20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60CA-95BA-444A-9D17-BA953CB050BD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CCAA-113B-4B15-B015-BE790CB55EF1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3F41-A02E-4BF3-BDE9-9579893C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111" y="2531165"/>
            <a:ext cx="9089359" cy="31540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rint MT Shadow" panose="04020605060303030202" pitchFamily="82" charset="0"/>
              </a:rPr>
              <a:t/>
            </a:r>
            <a:br>
              <a:rPr lang="en-US" dirty="0" smtClean="0">
                <a:latin typeface="Imprint MT Shadow" panose="04020605060303030202" pitchFamily="82" charset="0"/>
              </a:rPr>
            </a:br>
            <a:r>
              <a:rPr lang="en-US" dirty="0">
                <a:latin typeface="Imprint MT Shadow" panose="04020605060303030202" pitchFamily="82" charset="0"/>
              </a:rPr>
              <a:t/>
            </a:r>
            <a:br>
              <a:rPr lang="en-US" dirty="0"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2025-2026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Non-Instructional Budget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January 15, 2025 Board of Education Meeting</a:t>
            </a:r>
            <a:b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7" y="245192"/>
            <a:ext cx="6097273" cy="198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87" y="951533"/>
            <a:ext cx="11255939" cy="98402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Budget Summary by Specific Codes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59228"/>
              </p:ext>
            </p:extLst>
          </p:nvPr>
        </p:nvGraphicFramePr>
        <p:xfrm>
          <a:off x="889258" y="2415111"/>
          <a:ext cx="105156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488816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351006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583962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412611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12295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Item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2024-25 Budget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2025-26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Proposed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Change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% Change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7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Salaries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$ 6,735,072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$ 7,178,667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443,595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6.5%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6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Equipment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363,000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286,000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77,000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-21.2%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0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Contract Services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4,104,053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$ 4,205,724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$    101,671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2.5%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34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Supplies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$ 1,001,544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$ 1,030,943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29,399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2.9%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8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BOCES Services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$ 1,958,129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$ 2,084,833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126,704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6.5%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62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Other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$26,491,630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$27,006,416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$   514,786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1.9%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4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$40,653,428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$41,792,583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$1,139,155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2.8%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779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87" y="886408"/>
            <a:ext cx="11283789" cy="86812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Projected Distribution of Specific 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Codes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273798"/>
              </p:ext>
            </p:extLst>
          </p:nvPr>
        </p:nvGraphicFramePr>
        <p:xfrm>
          <a:off x="152399" y="1621235"/>
          <a:ext cx="11841387" cy="5236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5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Summary of Major Changes</a:t>
            </a: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15452"/>
              </p:ext>
            </p:extLst>
          </p:nvPr>
        </p:nvGraphicFramePr>
        <p:xfrm>
          <a:off x="780176" y="2325011"/>
          <a:ext cx="1070435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784">
                  <a:extLst>
                    <a:ext uri="{9D8B030D-6E8A-4147-A177-3AD203B41FA5}">
                      <a16:colId xmlns:a16="http://schemas.microsoft.com/office/drawing/2014/main" val="2925661935"/>
                    </a:ext>
                  </a:extLst>
                </a:gridCol>
                <a:gridCol w="5041567">
                  <a:extLst>
                    <a:ext uri="{9D8B030D-6E8A-4147-A177-3AD203B41FA5}">
                      <a16:colId xmlns:a16="http://schemas.microsoft.com/office/drawing/2014/main" val="2729233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INCREASED COSTS</a:t>
                      </a:r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DECREASED COSTS</a:t>
                      </a:r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39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TRS/ERS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Equipment</a:t>
                      </a:r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9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Health Insurance/Medicare</a:t>
                      </a:r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BOCES Services - Transportation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78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BOCES Project</a:t>
                      </a:r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17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5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8" y="1321411"/>
            <a:ext cx="10343626" cy="109847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Unknown Budget Factors in </a:t>
            </a:r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2025-26 Proposed       Non-Instructional 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2986480"/>
            <a:ext cx="9268691" cy="3335169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 Services Rates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Insurance Rates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Levy Cap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State Aid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Unfunded mandates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dirty="0">
              <a:latin typeface="Garamond" panose="02020404030301010803" pitchFamily="18" charset="0"/>
            </a:endParaRPr>
          </a:p>
          <a:p>
            <a:pPr algn="l"/>
            <a:endParaRPr lang="en-US" sz="32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11" y="984024"/>
            <a:ext cx="10963516" cy="109847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Non-Instructional Budget Comparison</a:t>
            </a: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92598"/>
              </p:ext>
            </p:extLst>
          </p:nvPr>
        </p:nvGraphicFramePr>
        <p:xfrm>
          <a:off x="1246908" y="2543608"/>
          <a:ext cx="9541164" cy="20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291">
                  <a:extLst>
                    <a:ext uri="{9D8B030D-6E8A-4147-A177-3AD203B41FA5}">
                      <a16:colId xmlns:a16="http://schemas.microsoft.com/office/drawing/2014/main" val="2636575522"/>
                    </a:ext>
                  </a:extLst>
                </a:gridCol>
                <a:gridCol w="2385291">
                  <a:extLst>
                    <a:ext uri="{9D8B030D-6E8A-4147-A177-3AD203B41FA5}">
                      <a16:colId xmlns:a16="http://schemas.microsoft.com/office/drawing/2014/main" val="3826227773"/>
                    </a:ext>
                  </a:extLst>
                </a:gridCol>
                <a:gridCol w="2385291">
                  <a:extLst>
                    <a:ext uri="{9D8B030D-6E8A-4147-A177-3AD203B41FA5}">
                      <a16:colId xmlns:a16="http://schemas.microsoft.com/office/drawing/2014/main" val="2156271770"/>
                    </a:ext>
                  </a:extLst>
                </a:gridCol>
                <a:gridCol w="2385291">
                  <a:extLst>
                    <a:ext uri="{9D8B030D-6E8A-4147-A177-3AD203B41FA5}">
                      <a16:colId xmlns:a16="http://schemas.microsoft.com/office/drawing/2014/main" val="2583765399"/>
                    </a:ext>
                  </a:extLst>
                </a:gridCol>
              </a:tblGrid>
              <a:tr h="101419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2024-25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2025-26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Change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% Change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53683"/>
                  </a:ext>
                </a:extLst>
              </a:tr>
              <a:tr h="101419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$40,653,428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$41,792,583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$1,139,155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2.8%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9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Mission Statement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764" y="1524000"/>
            <a:ext cx="11443853" cy="479765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Goshen Central School District is committed to providing an environment which encourages lifelong learning for students.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expansive offerings of engaging curriculum, extra-curricular and co-curricular programs offer multiple authentic educational journeys.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faculty and staff provide a welcoming and supportive environment which is relevant, ever adapting, and reflective of the values of our learners as they prepare to move forward to the next phase of their lives.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" y="75501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Questions?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1394691"/>
            <a:ext cx="9268691" cy="5255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Dr. Kurtis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Kotes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urtis.kotes@gcsny.org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(845)615-6700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 Van Put Lamerand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lorine.lamerand@gcsny.org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(845)615-6740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 Carter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jason.carter@gcsny.org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(845)615-6730</a:t>
            </a:r>
          </a:p>
          <a:p>
            <a:pPr algn="l"/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2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Budget Development Important Dates 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034" y="1754257"/>
            <a:ext cx="11794435" cy="492484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November 18, 2024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Budget Presentation #1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January 15, 2025		Budget Presentation #2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February 3, 2025		Budget Presentation #3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March 4, 2025			Budget Presentation #4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April 22, 2025			Adopt proposed budget &amp; Submission of 						Property Tax Report Card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May 12, 2025			Public Budget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May 20, 2025			Annual Budget Vote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684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Budget Development Goals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20964" y="1825625"/>
            <a:ext cx="5181600" cy="4895850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development based upon       support for Board Goals: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Ongoing maintenance &amp; support for district facilities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Ongoing efforts for transition to electrification of bus fleet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Finalization of policy audit by Board of Education Policy Committee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Early implementation of budget development process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000" dirty="0" smtClean="0">
              <a:latin typeface="Garamond" panose="02020404030301010803" pitchFamily="18" charset="0"/>
            </a:endParaRPr>
          </a:p>
          <a:p>
            <a:pPr algn="l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5019" y="1825625"/>
            <a:ext cx="626225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development based upon support for Strategic Plan:</a:t>
            </a:r>
          </a:p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Strengthen and facilitate a safe, respectful, and engaging school community in which all students have voice, choice, and support in their personal, academic, and career development.</a:t>
            </a:r>
          </a:p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Design and implement a comprehensive and aligned K-12 path to help each student succeed academically and achieve a strong sense of personal wellness.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71813"/>
            <a:ext cx="1043940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Budget Development Goals (continued)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034" y="1754257"/>
            <a:ext cx="11794435" cy="492484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Ensure highest quality teaching and learning for all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 to provide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safe supportive learning environment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Program appropriately for student needs based on current enrollment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Capital project planning/facility maintenance &amp; upgrades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Maintain financial stability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Stay within Tax Levy Cap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Adjust budget lines to accurately reflect expenditures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Transparency in budget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68484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2025-2026 Budget </a:t>
            </a:r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Considerations &amp; Challenges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Declining State Aid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Tax Levy </a:t>
            </a:r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Cap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CPI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Enrollment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Staffing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Benefits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BOCES</a:t>
            </a:r>
          </a:p>
          <a:p>
            <a:pPr algn="l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1444" cy="4351338"/>
          </a:xfrm>
        </p:spPr>
        <p:txBody>
          <a:bodyPr>
            <a:normAutofit lnSpcReduction="10000"/>
          </a:bodyPr>
          <a:lstStyle/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Curriculum/programs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Special Education</a:t>
            </a:r>
          </a:p>
          <a:p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Facilities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Technology</a:t>
            </a:r>
          </a:p>
          <a:p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Debt </a:t>
            </a:r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Service 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Unfunded Mandates</a:t>
            </a:r>
          </a:p>
          <a:p>
            <a:pPr marL="0" indent="0">
              <a:buNone/>
            </a:pPr>
            <a:endParaRPr lang="en-US" sz="3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684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Non-Instructional Budget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94855" y="1825625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Board of Education	</a:t>
            </a: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Central Administration	</a:t>
            </a: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Finance					</a:t>
            </a:r>
          </a:p>
          <a:p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Staff/Personnel</a:t>
            </a:r>
          </a:p>
          <a:p>
            <a:pPr marL="0" indent="0">
              <a:buNone/>
            </a:pPr>
            <a:endParaRPr lang="en-US" sz="1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12800" dirty="0">
                <a:solidFill>
                  <a:schemeClr val="bg1"/>
                </a:solidFill>
                <a:latin typeface="Garamond" panose="02020404030301010803" pitchFamily="18" charset="0"/>
              </a:rPr>
              <a:t>Central Services/B&amp;G	</a:t>
            </a:r>
            <a:r>
              <a:rPr lang="en-US" sz="14400" dirty="0">
                <a:latin typeface="Garamond" panose="02020404030301010803" pitchFamily="18" charset="0"/>
              </a:rPr>
              <a:t>	</a:t>
            </a:r>
            <a:r>
              <a:rPr lang="en-US" dirty="0"/>
              <a:t>	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5017" y="1825625"/>
            <a:ext cx="6317673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Special Items</a:t>
            </a:r>
          </a:p>
          <a:p>
            <a:pPr marL="457200" lvl="1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- Insurance</a:t>
            </a:r>
          </a:p>
          <a:p>
            <a:pPr marL="457200" lvl="1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- Dues</a:t>
            </a:r>
          </a:p>
          <a:p>
            <a:pPr marL="457200" lvl="1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- Judgements </a:t>
            </a:r>
          </a:p>
          <a:p>
            <a:pPr marL="457200" lvl="1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- Tax Refunds</a:t>
            </a:r>
          </a:p>
          <a:p>
            <a:pPr marL="457200" lvl="1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- BOCES Admin, Capital &amp; Rent</a:t>
            </a:r>
          </a:p>
          <a:p>
            <a:r>
              <a:rPr lang="en-US" sz="11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Pupil </a:t>
            </a: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Transportation</a:t>
            </a:r>
          </a:p>
          <a:p>
            <a:r>
              <a:rPr lang="en-US" sz="11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Undistributed</a:t>
            </a:r>
            <a:endParaRPr lang="en-US" sz="11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      - Employee Benefits</a:t>
            </a:r>
          </a:p>
          <a:p>
            <a:pPr marL="0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      - Debt Service</a:t>
            </a:r>
          </a:p>
          <a:p>
            <a:pPr marL="0" indent="0">
              <a:buNone/>
            </a:pPr>
            <a:r>
              <a:rPr lang="en-US" sz="11200" dirty="0">
                <a:solidFill>
                  <a:schemeClr val="bg1"/>
                </a:solidFill>
                <a:latin typeface="Garamond" panose="02020404030301010803" pitchFamily="18" charset="0"/>
              </a:rPr>
              <a:t>      - Inter-fund Transfers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16" y="919043"/>
            <a:ext cx="10445589" cy="90975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Projected Non-Instructional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901506"/>
              </p:ext>
            </p:extLst>
          </p:nvPr>
        </p:nvGraphicFramePr>
        <p:xfrm>
          <a:off x="529143" y="1645028"/>
          <a:ext cx="1100993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860">
                  <a:extLst>
                    <a:ext uri="{9D8B030D-6E8A-4147-A177-3AD203B41FA5}">
                      <a16:colId xmlns:a16="http://schemas.microsoft.com/office/drawing/2014/main" val="3599768380"/>
                    </a:ext>
                  </a:extLst>
                </a:gridCol>
                <a:gridCol w="2070165">
                  <a:extLst>
                    <a:ext uri="{9D8B030D-6E8A-4147-A177-3AD203B41FA5}">
                      <a16:colId xmlns:a16="http://schemas.microsoft.com/office/drawing/2014/main" val="2515784359"/>
                    </a:ext>
                  </a:extLst>
                </a:gridCol>
                <a:gridCol w="2292962">
                  <a:extLst>
                    <a:ext uri="{9D8B030D-6E8A-4147-A177-3AD203B41FA5}">
                      <a16:colId xmlns:a16="http://schemas.microsoft.com/office/drawing/2014/main" val="3328158736"/>
                    </a:ext>
                  </a:extLst>
                </a:gridCol>
                <a:gridCol w="2065523">
                  <a:extLst>
                    <a:ext uri="{9D8B030D-6E8A-4147-A177-3AD203B41FA5}">
                      <a16:colId xmlns:a16="http://schemas.microsoft.com/office/drawing/2014/main" val="2845713777"/>
                    </a:ext>
                  </a:extLst>
                </a:gridCol>
                <a:gridCol w="1898424">
                  <a:extLst>
                    <a:ext uri="{9D8B030D-6E8A-4147-A177-3AD203B41FA5}">
                      <a16:colId xmlns:a16="http://schemas.microsoft.com/office/drawing/2014/main" val="3407401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Budget Section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2024-25 Budget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2025-26 Proposed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Change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% Change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56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Board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of Education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  99,597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102,101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2,504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2.5%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7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Central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Admin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372,189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381,070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$    8,881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2.3%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95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Finance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731,596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756,983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25,387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3.5%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82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Staff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579,808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 623,879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 44,071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7.6%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2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Central Services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6,661,968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6,869,798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$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207,830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3.1%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67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Special Items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1,428,209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1,644,281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$  216,072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15.1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2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Pupil Transportation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4,288,431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4,408,055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119,624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2.8%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820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Undistributed: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50387"/>
                  </a:ext>
                </a:extLst>
              </a:tr>
              <a:tr h="318215">
                <a:tc>
                  <a:txBody>
                    <a:bodyPr/>
                    <a:lstStyle/>
                    <a:p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  Benefits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$24,142,436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$24,608,072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465,636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1.9%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84736"/>
                  </a:ext>
                </a:extLst>
              </a:tr>
              <a:tr h="318215">
                <a:tc>
                  <a:txBody>
                    <a:bodyPr/>
                    <a:lstStyle/>
                    <a:p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Debt Service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$2,074,194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$2,123,344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   $49,150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2.4%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92174"/>
                  </a:ext>
                </a:extLst>
              </a:tr>
              <a:tr h="318215">
                <a:tc>
                  <a:txBody>
                    <a:bodyPr/>
                    <a:lstStyle/>
                    <a:p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    Inter-fund Transfers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$275,000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$275,000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$ 0 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0.0%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34279"/>
                  </a:ext>
                </a:extLst>
              </a:tr>
              <a:tr h="31821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$40,653,428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$41,792,583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 1,139,155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2.8%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9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6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211" y="722699"/>
            <a:ext cx="10445589" cy="90975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Projected Non-Instructional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5906843"/>
              </p:ext>
            </p:extLst>
          </p:nvPr>
        </p:nvGraphicFramePr>
        <p:xfrm>
          <a:off x="796594" y="1511559"/>
          <a:ext cx="10669870" cy="533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64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87" y="676114"/>
            <a:ext cx="11255939" cy="164469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Specific Codes Used in the Non-Instructional Budget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986615"/>
            <a:ext cx="10515600" cy="473486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>
                <a:solidFill>
                  <a:schemeClr val="bg1"/>
                </a:solidFill>
              </a:rPr>
              <a:t>.</a:t>
            </a:r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150 – Instructional Salaries (TRS)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.160 – Non-Instructional Salaries (ERS)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.200 – Equipment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.400 – Contractual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.450 – Supplies</a:t>
            </a: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.490 – </a:t>
            </a:r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</a:t>
            </a:r>
          </a:p>
          <a:p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.600 &amp; .700 – Debt Service Principal &amp; Interest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.800 – </a:t>
            </a:r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Benefits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900" dirty="0">
                <a:solidFill>
                  <a:schemeClr val="bg1"/>
                </a:solidFill>
                <a:latin typeface="Garamond" panose="02020404030301010803" pitchFamily="18" charset="0"/>
              </a:rPr>
              <a:t>.900 – </a:t>
            </a:r>
            <a:r>
              <a:rPr lang="en-US" sz="39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Inter-fund Transfers</a:t>
            </a:r>
            <a:endParaRPr lang="en-US" sz="3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0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875</Words>
  <Application>Microsoft Office PowerPoint</Application>
  <PresentationFormat>Widescreen</PresentationFormat>
  <Paragraphs>252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Imprint MT Shadow</vt:lpstr>
      <vt:lpstr>Office Theme</vt:lpstr>
      <vt:lpstr>  2025-2026 Non-Instructional Budget January 15, 2025 Board of Education Meeting </vt:lpstr>
      <vt:lpstr>2025-2026 Budget Development Important Dates </vt:lpstr>
      <vt:lpstr>2025-2026 Budget Development Goals</vt:lpstr>
      <vt:lpstr>2025-2026 Budget Development Goals (continued)</vt:lpstr>
      <vt:lpstr>2025-2026 Budget Considerations &amp; Challenges</vt:lpstr>
      <vt:lpstr>2025-2026 Non-Instructional Budget</vt:lpstr>
      <vt:lpstr>2025-2026 Projected Non-Instructional Budget</vt:lpstr>
      <vt:lpstr>2025-2026 Projected Non-Instructional Budget</vt:lpstr>
      <vt:lpstr>Specific Codes Used in the Non-Instructional Budget</vt:lpstr>
      <vt:lpstr>Budget Summary by Specific Codes</vt:lpstr>
      <vt:lpstr>2025-2026 Projected Distribution of Specific Codes </vt:lpstr>
      <vt:lpstr>Summary of Major Changes</vt:lpstr>
      <vt:lpstr>Unknown Budget Factors in 2025-26 Proposed       Non-Instructional Budget</vt:lpstr>
      <vt:lpstr>Non-Instructional Budget Comparison</vt:lpstr>
      <vt:lpstr>Mission Statement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Lorine Lamerand</dc:creator>
  <cp:lastModifiedBy>Lorine Lamerand</cp:lastModifiedBy>
  <cp:revision>207</cp:revision>
  <cp:lastPrinted>2025-01-10T15:30:18Z</cp:lastPrinted>
  <dcterms:created xsi:type="dcterms:W3CDTF">2023-01-03T14:12:07Z</dcterms:created>
  <dcterms:modified xsi:type="dcterms:W3CDTF">2025-01-10T16:22:13Z</dcterms:modified>
</cp:coreProperties>
</file>